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svg" ContentType="image/sv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13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|1.</a:t>
            </a: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“安全第一”：优先保障生命安全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核心内涵：在煤矿生产全流程中，必须将人员安全置于产量、效率之上。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煤矿生产环境复杂多变，存在着诸多潜在的危险因素，如顶板垮落、瓦斯爆炸、煤尘危害等，这些危险因素一旦引发事故，往往会造成严重的人员伤亡和财产损失。因此，安全是煤矿生产的首要前提和根本保障。对采煤机司机而言，操作中若发现顶底板冒顶预兆、瓦斯超限等安全隐患，需立即停机处理，严禁 “冒险作业”“带病开机”。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冒顶事故是煤矿常见的事故类型之一，它可能由于地质构造变化、支护不当等原因引发，</a:t>
            </a:r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一旦发生，会瞬间掩埋设备和人员，造成不可挽回的损失。瓦斯超限则可能引发瓦斯爆炸或瓦斯燃烧事故，其破坏力极大，会摧毁整个矿井的通风系统和生产设施。这与后续岗位操作中 “紧急停机情形”（如顶底板有冒顶预兆时停机）直接对应。在实际操作中，采煤机司机要时刻保持警惕，密切关注周围环境的变化，一旦发现异常情况，要果断采取停机措施，确保自身和他人的安全。</a:t>
            </a:r>
            <a:endParaRPr lang="zh-CN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02B7996-94F7-4F3E-85E0-94A5D350314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348E366-0BE3-4547-8EC3-30BA3570C1DC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BA291FD-93F3-4749-B05D-7984D8FA402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496B12A-2019-42B6-97E4-E36AA5DFC0E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B24742A3-32C2-45DD-A2C6-B835BBEDDC4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54482A25-CCEB-40E2-BE3B-C2DD8172B4B1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D838FEEA-5FFE-4CC7-8043-963CD2F4990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8EEF32B3-EF3A-4DDE-AAE8-3D38C91FA13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EF36B2A8-CC4A-4702-9D92-ABADD89B9D23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CB1310AC-0639-42D5-8F87-0397982B594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A1343561-E527-42C4-A4A7-5B191268D3A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10" Type="http://schemas.openxmlformats.org/officeDocument/2006/relationships/image" Target="../media/image8.jpeg" /><Relationship Id="rId11" Type="http://schemas.openxmlformats.org/officeDocument/2006/relationships/tags" Target="../tags/tag7.xml" /><Relationship Id="rId12" Type="http://schemas.openxmlformats.org/officeDocument/2006/relationships/tags" Target="../tags/tag8.xml" /><Relationship Id="rId13" Type="http://schemas.openxmlformats.org/officeDocument/2006/relationships/tags" Target="../tags/tag9.xml" /><Relationship Id="rId14" Type="http://schemas.openxmlformats.org/officeDocument/2006/relationships/tags" Target="../tags/tag10.xml" /><Relationship Id="rId15" Type="http://schemas.openxmlformats.org/officeDocument/2006/relationships/tags" Target="../tags/tag11.xml" /><Relationship Id="rId16" Type="http://schemas.openxmlformats.org/officeDocument/2006/relationships/tags" Target="../tags/tag12.xml" /><Relationship Id="rId17" Type="http://schemas.openxmlformats.org/officeDocument/2006/relationships/image" Target="../media/image9.png" /><Relationship Id="rId18" Type="http://schemas.openxmlformats.org/officeDocument/2006/relationships/image" Target="../media/image10.svg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png" /><Relationship Id="rId4" Type="http://schemas.openxmlformats.org/officeDocument/2006/relationships/tags" Target="../tags/tag1.xml" /><Relationship Id="rId5" Type="http://schemas.openxmlformats.org/officeDocument/2006/relationships/tags" Target="../tags/tag2.xml" /><Relationship Id="rId6" Type="http://schemas.openxmlformats.org/officeDocument/2006/relationships/tags" Target="../tags/tag3.xml" /><Relationship Id="rId7" Type="http://schemas.openxmlformats.org/officeDocument/2006/relationships/tags" Target="../tags/tag4.xml" /><Relationship Id="rId8" Type="http://schemas.openxmlformats.org/officeDocument/2006/relationships/tags" Target="../tags/tag5.xml" /><Relationship Id="rId9" Type="http://schemas.openxmlformats.org/officeDocument/2006/relationships/tags" Target="../tags/tag6.xml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文本框 1"/>
          <p:cNvSpPr txBox="1"/>
          <p:nvPr/>
        </p:nvSpPr>
        <p:spPr>
          <a:xfrm>
            <a:off x="1055370" y="1130935"/>
            <a:ext cx="8798560" cy="5791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200">
                <a:solidFill>
                  <a:srgbClr val="17456C"/>
                </a:solidFill>
                <a:latin charset="-122" panose="02010600030101010101" typeface="庞门正道标题体"/>
              </a:rPr>
              <a:t>模板文字模板文字...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055370" y="1905000"/>
            <a:ext cx="9881919" cy="1588856"/>
            <a:chOff x="1055370" y="1905000"/>
            <a:chExt cx="9881919" cy="1588856"/>
          </a:xfrm>
        </p:grpSpPr>
        <p:pic>
          <p:nvPicPr>
            <p:cNvPr descr="630dfe8e-9d16-4851-96fb-a4aaccd24bd2" id="3" name="图片占位符 15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3"/>
            <a:stretch>
              <a:fillRect/>
            </a:stretch>
          </p:blipFill>
          <p:spPr>
            <a:xfrm>
              <a:off x="1055370" y="2159000"/>
              <a:ext cx="1334856" cy="1334856"/>
            </a:xfrm>
            <a:custGeom>
              <a:gdLst>
                <a:gd fmla="*/ 0 w 1219200" name="connisteX0"/>
                <a:gd fmla="*/ 609600 h 1219200" name="connsiteY0"/>
                <a:gd fmla="*/ 609600 w 1219200" name="connisteX1"/>
                <a:gd fmla="*/ 0 h 1219200" name="connsiteY1"/>
                <a:gd fmla="*/ 609600 w 1219200" name="connisteX2"/>
                <a:gd fmla="*/ 0 h 1219200" name="connsiteY2"/>
                <a:gd fmla="*/ 1219200 w 1219200" name="connisteX3"/>
                <a:gd fmla="*/ 609600 h 1219200" name="connsiteY3"/>
                <a:gd fmla="*/ 1219200 w 1219200" name="connisteX4"/>
                <a:gd fmla="*/ 609600 h 1219200" name="connsiteY4"/>
                <a:gd fmla="*/ 609600 w 1219200" name="connisteX5"/>
                <a:gd fmla="*/ 1219200 h 1219200" name="connsiteY5"/>
                <a:gd fmla="*/ 609600 w 1219200" name="connisteX6"/>
                <a:gd fmla="*/ 1219200 h 1219200" name="connsiteY6"/>
                <a:gd fmla="*/ 0 w 1219200" name="connisteX7"/>
                <a:gd fmla="*/ 609600 h 1219200" name="connsiteY7"/>
                <a:gd fmla="*/ 0 w 1219200" name="connisteX8"/>
                <a:gd fmla="*/ 609600 h 1219200" name="connsiteY8"/>
              </a:gdLst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b="0" l="0" r="0" t="0"/>
              <a:pathLst>
                <a:path h="1219200" w="1219200">
                  <a:moveTo>
                    <a:pt x="0" y="609600"/>
                  </a:moveTo>
                  <a:cubicBezTo>
                    <a:pt x="0" y="272927"/>
                    <a:pt x="272927" y="0"/>
                    <a:pt x="609600" y="0"/>
                  </a:cubicBezTo>
                  <a:lnTo>
                    <a:pt x="609600" y="0"/>
                  </a:lnTo>
                  <a:cubicBezTo>
                    <a:pt x="946273" y="0"/>
                    <a:pt x="1219200" y="272927"/>
                    <a:pt x="1219200" y="609600"/>
                  </a:cubicBezTo>
                  <a:lnTo>
                    <a:pt x="1219200" y="609600"/>
                  </a:lnTo>
                  <a:cubicBezTo>
                    <a:pt x="1219200" y="946273"/>
                    <a:pt x="946273" y="1219200"/>
                    <a:pt x="609600" y="1219200"/>
                  </a:cubicBezTo>
                  <a:lnTo>
                    <a:pt x="609600" y="1219200"/>
                  </a:lnTo>
                  <a:cubicBezTo>
                    <a:pt x="272927" y="1219200"/>
                    <a:pt x="0" y="946273"/>
                    <a:pt x="0" y="609600"/>
                  </a:cubicBezTo>
                  <a:lnTo>
                    <a:pt x="0" y="609600"/>
                  </a:lnTo>
                  <a:close/>
                </a:path>
              </a:pathLst>
            </a:custGeom>
          </p:spPr>
        </p:pic>
        <p:sp>
          <p:nvSpPr>
            <p:cNvPr id="4" name="文本占位符 3"/>
            <p:cNvSpPr txBox="1"/>
            <p:nvPr>
              <p:custDataLst>
                <p:tags r:id="rId5"/>
              </p:custDataLst>
            </p:nvPr>
          </p:nvSpPr>
          <p:spPr>
            <a:xfrm>
              <a:off x="2473418" y="1905000"/>
              <a:ext cx="8463871" cy="406400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algn="l" defTabSz="914400" eaLnBrk="1" hangingPunct="1" indent="-228600" latinLnBrk="0" marL="228600" rtl="0">
                <a:lnSpc>
                  <a:spcPct val="90000"/>
                </a:lnSpc>
                <a:spcBef>
                  <a:spcPts val="1000"/>
                </a:spcBef>
                <a:buFont charset="0" pitchFamily="34" typeface="Arial"/>
                <a:buChar char="•"/>
                <a:defRPr kern="1200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indent="-228600" latinLnBrk="0" marL="685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indent="-228600" latinLnBrk="0" marL="1143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indent="-228600" latinLnBrk="0" marL="1600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indent="-228600" latinLnBrk="0" marL="20574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2000">
                  <a:solidFill>
                    <a:srgbClr val="691D1B"/>
                  </a:solidFill>
                  <a:latin charset="-122" panose="02010600030101010101" typeface="庞门正道标题体"/>
                </a:rPr>
                <a:t>模板文字模板文字...</a:t>
              </a:r>
            </a:p>
          </p:txBody>
        </p:sp>
      </p:grpSp>
      <p:sp>
        <p:nvSpPr>
          <p:cNvPr id="5" name="文本占位符 4"/>
          <p:cNvSpPr txBox="1"/>
          <p:nvPr>
            <p:custDataLst>
              <p:tags r:id="rId6"/>
            </p:custDataLst>
          </p:nvPr>
        </p:nvSpPr>
        <p:spPr>
          <a:xfrm>
            <a:off x="2473418" y="2282054"/>
            <a:ext cx="8463871" cy="15240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1800"/>
              <a:t>模板文字模板文字...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1055370" y="4046838"/>
            <a:ext cx="10917648" cy="1377418"/>
            <a:chOff x="1055370" y="4046838"/>
            <a:chExt cx="10917648" cy="1377418"/>
          </a:xfrm>
        </p:grpSpPr>
        <p:pic>
          <p:nvPicPr>
            <p:cNvPr descr="4cb9a045-eb2b-47fe-b4f2-d1d7a03c1b67" id="6" name="图片占位符 16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3"/>
            <a:stretch>
              <a:fillRect/>
            </a:stretch>
          </p:blipFill>
          <p:spPr>
            <a:xfrm>
              <a:off x="1055370" y="4089400"/>
              <a:ext cx="1334856" cy="1334856"/>
            </a:xfrm>
            <a:custGeom>
              <a:gdLst>
                <a:gd fmla="*/ 0 w 1219200" name="connisteX0"/>
                <a:gd fmla="*/ 609600 h 1219200" name="connsiteY0"/>
                <a:gd fmla="*/ 609600 w 1219200" name="connisteX1"/>
                <a:gd fmla="*/ 0 h 1219200" name="connsiteY1"/>
                <a:gd fmla="*/ 609600 w 1219200" name="connisteX2"/>
                <a:gd fmla="*/ 0 h 1219200" name="connsiteY2"/>
                <a:gd fmla="*/ 1219200 w 1219200" name="connisteX3"/>
                <a:gd fmla="*/ 609600 h 1219200" name="connsiteY3"/>
                <a:gd fmla="*/ 1219200 w 1219200" name="connisteX4"/>
                <a:gd fmla="*/ 609600 h 1219200" name="connsiteY4"/>
                <a:gd fmla="*/ 609600 w 1219200" name="connisteX5"/>
                <a:gd fmla="*/ 1219200 h 1219200" name="connsiteY5"/>
                <a:gd fmla="*/ 609600 w 1219200" name="connisteX6"/>
                <a:gd fmla="*/ 1219200 h 1219200" name="connsiteY6"/>
                <a:gd fmla="*/ 0 w 1219200" name="connisteX7"/>
                <a:gd fmla="*/ 609600 h 1219200" name="connsiteY7"/>
                <a:gd fmla="*/ 0 w 1219200" name="connisteX8"/>
                <a:gd fmla="*/ 609600 h 1219200" name="connsiteY8"/>
              </a:gdLst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b="0" l="0" r="0" t="0"/>
              <a:pathLst>
                <a:path h="1219200" w="1219200">
                  <a:moveTo>
                    <a:pt x="0" y="609600"/>
                  </a:moveTo>
                  <a:cubicBezTo>
                    <a:pt x="0" y="272927"/>
                    <a:pt x="272927" y="0"/>
                    <a:pt x="609600" y="0"/>
                  </a:cubicBezTo>
                  <a:lnTo>
                    <a:pt x="609600" y="0"/>
                  </a:lnTo>
                  <a:cubicBezTo>
                    <a:pt x="946273" y="0"/>
                    <a:pt x="1219200" y="272927"/>
                    <a:pt x="1219200" y="609600"/>
                  </a:cubicBezTo>
                  <a:lnTo>
                    <a:pt x="1219200" y="609600"/>
                  </a:lnTo>
                  <a:cubicBezTo>
                    <a:pt x="1219200" y="946273"/>
                    <a:pt x="946273" y="1219200"/>
                    <a:pt x="609600" y="1219200"/>
                  </a:cubicBezTo>
                  <a:lnTo>
                    <a:pt x="609600" y="1219200"/>
                  </a:lnTo>
                  <a:cubicBezTo>
                    <a:pt x="272927" y="1219200"/>
                    <a:pt x="0" y="946273"/>
                    <a:pt x="0" y="609600"/>
                  </a:cubicBezTo>
                  <a:lnTo>
                    <a:pt x="0" y="609600"/>
                  </a:lnTo>
                  <a:close/>
                </a:path>
              </a:pathLst>
            </a:custGeom>
          </p:spPr>
        </p:pic>
        <p:sp>
          <p:nvSpPr>
            <p:cNvPr id="7" name="文本占位符 6"/>
            <p:cNvSpPr txBox="1"/>
            <p:nvPr>
              <p:custDataLst>
                <p:tags r:id="rId8"/>
              </p:custDataLst>
            </p:nvPr>
          </p:nvSpPr>
          <p:spPr>
            <a:xfrm>
              <a:off x="2473418" y="4046838"/>
              <a:ext cx="9499600" cy="406400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algn="l" defTabSz="914400" eaLnBrk="1" hangingPunct="1" indent="-228600" latinLnBrk="0" marL="228600" rtl="0">
                <a:lnSpc>
                  <a:spcPct val="90000"/>
                </a:lnSpc>
                <a:spcBef>
                  <a:spcPts val="1000"/>
                </a:spcBef>
                <a:buFont charset="0" pitchFamily="34" typeface="Arial"/>
                <a:buChar char="•"/>
                <a:defRPr kern="1200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indent="-228600" latinLnBrk="0" marL="685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indent="-228600" latinLnBrk="0" marL="1143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indent="-228600" latinLnBrk="0" marL="1600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indent="-228600" latinLnBrk="0" marL="20574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2000">
                  <a:solidFill>
                    <a:srgbClr val="691D1B"/>
                  </a:solidFill>
                  <a:latin charset="-122" panose="02010600030101010101" typeface="庞门正道标题体"/>
                </a:rPr>
                <a:t>模板文字模板文字...</a:t>
              </a:r>
            </a:p>
          </p:txBody>
        </p:sp>
      </p:grpSp>
      <p:sp>
        <p:nvSpPr>
          <p:cNvPr id="8" name="文本占位符 7"/>
          <p:cNvSpPr txBox="1"/>
          <p:nvPr>
            <p:custDataLst>
              <p:tags r:id="rId9"/>
            </p:custDataLst>
          </p:nvPr>
        </p:nvSpPr>
        <p:spPr>
          <a:xfrm>
            <a:off x="2442345" y="4396620"/>
            <a:ext cx="8526015" cy="15240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sz="1800"/>
              <a:t>模板文字模板文字...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6096"/>
            <a:ext cx="12192000" cy="685190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13" name="文本框 89"/>
          <p:cNvSpPr txBox="1">
            <a:spLocks noChangeArrowheads="1"/>
          </p:cNvSpPr>
          <p:nvPr/>
        </p:nvSpPr>
        <p:spPr bwMode="auto">
          <a:xfrm>
            <a:off x="1377448" y="206245"/>
            <a:ext cx="4718547" cy="51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2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sp>
        <p:nvSpPr>
          <p:cNvPr id="14" name="矩形 13"/>
          <p:cNvSpPr/>
          <p:nvPr/>
        </p:nvSpPr>
        <p:spPr>
          <a:xfrm>
            <a:off x="1498568" y="647699"/>
            <a:ext cx="3691014" cy="335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spcBef>
                <a:spcPct val="0"/>
              </a:spcBef>
              <a:spcAft>
                <a:spcPct val="0"/>
              </a:spcAft>
            </a:pPr>
            <a:r>
              <a:rPr sz="16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260585" y="144166"/>
            <a:ext cx="0" cy="836105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" name="组合 15"/>
          <p:cNvGrpSpPr/>
          <p:nvPr/>
        </p:nvGrpSpPr>
        <p:grpSpPr>
          <a:xfrm>
            <a:off x="928150" y="1845463"/>
            <a:ext cx="9881919" cy="1588856"/>
            <a:chOff x="1055370" y="1905000"/>
            <a:chExt cx="9881919" cy="1588856"/>
          </a:xfrm>
        </p:grpSpPr>
        <p:pic>
          <p:nvPicPr>
            <p:cNvPr descr="630dfe8e-9d16-4851-96fb-a4aaccd24bd2" id="17" name="图片占位符 15"/>
            <p:cNvPicPr>
              <a:picLocks noChangeAspect="1"/>
            </p:cNvPicPr>
            <p:nvPr>
              <p:custDataLst>
                <p:tags r:id="rId11"/>
              </p:custDataLst>
            </p:nvPr>
          </p:nvPicPr>
          <p:blipFill>
            <a:blip r:embed="rId3"/>
            <a:stretch>
              <a:fillRect/>
            </a:stretch>
          </p:blipFill>
          <p:spPr>
            <a:xfrm>
              <a:off x="1055370" y="2159000"/>
              <a:ext cx="1334856" cy="1334856"/>
            </a:xfrm>
            <a:custGeom>
              <a:gdLst>
                <a:gd fmla="*/ 0 w 1219200" name="connisteX0"/>
                <a:gd fmla="*/ 609600 h 1219200" name="connsiteY0"/>
                <a:gd fmla="*/ 609600 w 1219200" name="connisteX1"/>
                <a:gd fmla="*/ 0 h 1219200" name="connsiteY1"/>
                <a:gd fmla="*/ 609600 w 1219200" name="connisteX2"/>
                <a:gd fmla="*/ 0 h 1219200" name="connsiteY2"/>
                <a:gd fmla="*/ 1219200 w 1219200" name="connisteX3"/>
                <a:gd fmla="*/ 609600 h 1219200" name="connsiteY3"/>
                <a:gd fmla="*/ 1219200 w 1219200" name="connisteX4"/>
                <a:gd fmla="*/ 609600 h 1219200" name="connsiteY4"/>
                <a:gd fmla="*/ 609600 w 1219200" name="connisteX5"/>
                <a:gd fmla="*/ 1219200 h 1219200" name="connsiteY5"/>
                <a:gd fmla="*/ 609600 w 1219200" name="connisteX6"/>
                <a:gd fmla="*/ 1219200 h 1219200" name="connsiteY6"/>
                <a:gd fmla="*/ 0 w 1219200" name="connisteX7"/>
                <a:gd fmla="*/ 609600 h 1219200" name="connsiteY7"/>
                <a:gd fmla="*/ 0 w 1219200" name="connisteX8"/>
                <a:gd fmla="*/ 609600 h 1219200" name="connsiteY8"/>
              </a:gdLst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b="0" l="0" r="0" t="0"/>
              <a:pathLst>
                <a:path h="1219200" w="1219200">
                  <a:moveTo>
                    <a:pt x="0" y="609600"/>
                  </a:moveTo>
                  <a:cubicBezTo>
                    <a:pt x="0" y="272927"/>
                    <a:pt x="272927" y="0"/>
                    <a:pt x="609600" y="0"/>
                  </a:cubicBezTo>
                  <a:lnTo>
                    <a:pt x="609600" y="0"/>
                  </a:lnTo>
                  <a:cubicBezTo>
                    <a:pt x="946273" y="0"/>
                    <a:pt x="1219200" y="272927"/>
                    <a:pt x="1219200" y="609600"/>
                  </a:cubicBezTo>
                  <a:lnTo>
                    <a:pt x="1219200" y="609600"/>
                  </a:lnTo>
                  <a:cubicBezTo>
                    <a:pt x="1219200" y="946273"/>
                    <a:pt x="946273" y="1219200"/>
                    <a:pt x="609600" y="1219200"/>
                  </a:cubicBezTo>
                  <a:lnTo>
                    <a:pt x="609600" y="1219200"/>
                  </a:lnTo>
                  <a:cubicBezTo>
                    <a:pt x="272927" y="1219200"/>
                    <a:pt x="0" y="946273"/>
                    <a:pt x="0" y="609600"/>
                  </a:cubicBezTo>
                  <a:lnTo>
                    <a:pt x="0" y="609600"/>
                  </a:lnTo>
                  <a:close/>
                </a:path>
              </a:pathLst>
            </a:custGeom>
          </p:spPr>
        </p:pic>
        <p:sp>
          <p:nvSpPr>
            <p:cNvPr id="18" name="文本占位符 3"/>
            <p:cNvSpPr txBox="1"/>
            <p:nvPr>
              <p:custDataLst>
                <p:tags r:id="rId12"/>
              </p:custDataLst>
            </p:nvPr>
          </p:nvSpPr>
          <p:spPr>
            <a:xfrm>
              <a:off x="2473418" y="1905000"/>
              <a:ext cx="8463871" cy="406400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algn="l" defTabSz="914400" eaLnBrk="1" hangingPunct="1" indent="-228600" latinLnBrk="0" marL="228600" rtl="0">
                <a:lnSpc>
                  <a:spcPct val="90000"/>
                </a:lnSpc>
                <a:spcBef>
                  <a:spcPts val="1000"/>
                </a:spcBef>
                <a:buFont charset="0" pitchFamily="34" typeface="Arial"/>
                <a:buChar char="•"/>
                <a:defRPr kern="1200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indent="-228600" latinLnBrk="0" marL="685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indent="-228600" latinLnBrk="0" marL="1143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indent="-228600" latinLnBrk="0" marL="1600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indent="-228600" latinLnBrk="0" marL="20574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Bef>
                  <a:spcPts val="1000"/>
                </a:spcBef>
                <a:spcAft>
                  <a:spcPct val="0"/>
                </a:spcAft>
              </a:pPr>
              <a:r>
                <a:rPr sz="20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</p:grpSp>
      <p:sp>
        <p:nvSpPr>
          <p:cNvPr id="19" name="文本占位符 4"/>
          <p:cNvSpPr txBox="1"/>
          <p:nvPr>
            <p:custDataLst>
              <p:tags r:id="rId13"/>
            </p:custDataLst>
          </p:nvPr>
        </p:nvSpPr>
        <p:spPr>
          <a:xfrm>
            <a:off x="2346198" y="2222517"/>
            <a:ext cx="8463871" cy="15240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1000"/>
              </a:spcBef>
              <a:spcAft>
                <a:spcPct val="0"/>
              </a:spcAft>
            </a:pPr>
            <a:r>
              <a:rPr sz="1800"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928150" y="3987301"/>
            <a:ext cx="10917648" cy="1377418"/>
            <a:chOff x="1055370" y="4046838"/>
            <a:chExt cx="10917648" cy="1377418"/>
          </a:xfrm>
        </p:grpSpPr>
        <p:pic>
          <p:nvPicPr>
            <p:cNvPr descr="4cb9a045-eb2b-47fe-b4f2-d1d7a03c1b67" id="21" name="图片占位符 16"/>
            <p:cNvPicPr>
              <a:picLocks noChangeAspect="1"/>
            </p:cNvPicPr>
            <p:nvPr>
              <p:custDataLst>
                <p:tags r:id="rId14"/>
              </p:custDataLst>
            </p:nvPr>
          </p:nvPicPr>
          <p:blipFill>
            <a:blip r:embed="rId3"/>
            <a:stretch>
              <a:fillRect/>
            </a:stretch>
          </p:blipFill>
          <p:spPr>
            <a:xfrm>
              <a:off x="1055370" y="4089400"/>
              <a:ext cx="1334856" cy="1334856"/>
            </a:xfrm>
            <a:custGeom>
              <a:gdLst>
                <a:gd fmla="*/ 0 w 1219200" name="connisteX0"/>
                <a:gd fmla="*/ 609600 h 1219200" name="connsiteY0"/>
                <a:gd fmla="*/ 609600 w 1219200" name="connisteX1"/>
                <a:gd fmla="*/ 0 h 1219200" name="connsiteY1"/>
                <a:gd fmla="*/ 609600 w 1219200" name="connisteX2"/>
                <a:gd fmla="*/ 0 h 1219200" name="connsiteY2"/>
                <a:gd fmla="*/ 1219200 w 1219200" name="connisteX3"/>
                <a:gd fmla="*/ 609600 h 1219200" name="connsiteY3"/>
                <a:gd fmla="*/ 1219200 w 1219200" name="connisteX4"/>
                <a:gd fmla="*/ 609600 h 1219200" name="connsiteY4"/>
                <a:gd fmla="*/ 609600 w 1219200" name="connisteX5"/>
                <a:gd fmla="*/ 1219200 h 1219200" name="connsiteY5"/>
                <a:gd fmla="*/ 609600 w 1219200" name="connisteX6"/>
                <a:gd fmla="*/ 1219200 h 1219200" name="connsiteY6"/>
                <a:gd fmla="*/ 0 w 1219200" name="connisteX7"/>
                <a:gd fmla="*/ 609600 h 1219200" name="connsiteY7"/>
                <a:gd fmla="*/ 0 w 1219200" name="connisteX8"/>
                <a:gd fmla="*/ 609600 h 1219200" name="connsiteY8"/>
              </a:gdLst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b="0" l="0" r="0" t="0"/>
              <a:pathLst>
                <a:path h="1219200" w="1219200">
                  <a:moveTo>
                    <a:pt x="0" y="609600"/>
                  </a:moveTo>
                  <a:cubicBezTo>
                    <a:pt x="0" y="272927"/>
                    <a:pt x="272927" y="0"/>
                    <a:pt x="609600" y="0"/>
                  </a:cubicBezTo>
                  <a:lnTo>
                    <a:pt x="609600" y="0"/>
                  </a:lnTo>
                  <a:cubicBezTo>
                    <a:pt x="946273" y="0"/>
                    <a:pt x="1219200" y="272927"/>
                    <a:pt x="1219200" y="609600"/>
                  </a:cubicBezTo>
                  <a:lnTo>
                    <a:pt x="1219200" y="609600"/>
                  </a:lnTo>
                  <a:cubicBezTo>
                    <a:pt x="1219200" y="946273"/>
                    <a:pt x="946273" y="1219200"/>
                    <a:pt x="609600" y="1219200"/>
                  </a:cubicBezTo>
                  <a:lnTo>
                    <a:pt x="609600" y="1219200"/>
                  </a:lnTo>
                  <a:cubicBezTo>
                    <a:pt x="272927" y="1219200"/>
                    <a:pt x="0" y="946273"/>
                    <a:pt x="0" y="609600"/>
                  </a:cubicBezTo>
                  <a:lnTo>
                    <a:pt x="0" y="609600"/>
                  </a:lnTo>
                  <a:close/>
                </a:path>
              </a:pathLst>
            </a:custGeom>
          </p:spPr>
        </p:pic>
        <p:sp>
          <p:nvSpPr>
            <p:cNvPr id="22" name="文本占位符 6"/>
            <p:cNvSpPr txBox="1"/>
            <p:nvPr>
              <p:custDataLst>
                <p:tags r:id="rId15"/>
              </p:custDataLst>
            </p:nvPr>
          </p:nvSpPr>
          <p:spPr>
            <a:xfrm>
              <a:off x="2473418" y="4046838"/>
              <a:ext cx="9499600" cy="406400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algn="l" defTabSz="914400" eaLnBrk="1" hangingPunct="1" indent="-228600" latinLnBrk="0" marL="228600" rtl="0">
                <a:lnSpc>
                  <a:spcPct val="90000"/>
                </a:lnSpc>
                <a:spcBef>
                  <a:spcPts val="1000"/>
                </a:spcBef>
                <a:buFont charset="0" pitchFamily="34" typeface="Arial"/>
                <a:buChar char="•"/>
                <a:defRPr kern="1200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indent="-228600" latinLnBrk="0" marL="685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indent="-228600" latinLnBrk="0" marL="1143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indent="-228600" latinLnBrk="0" marL="1600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indent="-228600" latinLnBrk="0" marL="20574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Bef>
                  <a:spcPts val="1000"/>
                </a:spcBef>
                <a:spcAft>
                  <a:spcPct val="0"/>
                </a:spcAft>
              </a:pPr>
              <a:r>
                <a:rPr sz="20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</p:grpSp>
      <p:sp>
        <p:nvSpPr>
          <p:cNvPr id="23" name="文本占位符 7"/>
          <p:cNvSpPr txBox="1"/>
          <p:nvPr>
            <p:custDataLst>
              <p:tags r:id="rId16"/>
            </p:custDataLst>
          </p:nvPr>
        </p:nvSpPr>
        <p:spPr>
          <a:xfrm>
            <a:off x="2315125" y="4337083"/>
            <a:ext cx="8526015" cy="15240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sz="1800"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pic>
        <p:nvPicPr>
          <p:cNvPr descr="警告" id="24" name="图形 23"/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370071" y="274471"/>
            <a:ext cx="705800" cy="7058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7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8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 id="1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1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12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4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5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id="16" nodeType="afterEffect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dur="500" id="18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9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20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22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3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4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6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7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8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9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3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1" nodeType="clickPar">
                      <p:stCondLst>
                        <p:cond delay="indefinite"/>
                      </p:stCondLst>
                      <p:childTnLst>
                        <p:par>
                          <p:cTn fill="hold" id="32">
                            <p:stCondLst>
                              <p:cond delay="0"/>
                            </p:stCondLst>
                            <p:childTnLst>
                              <p:par>
                                <p:cTn fill="hold" id="33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35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6" nodeType="clickPar">
                      <p:stCondLst>
                        <p:cond delay="indefinite"/>
                      </p:stCondLst>
                      <p:childTnLst>
                        <p:par>
                          <p:cTn fill="hold" id="37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8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4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1" nodeType="clickPar">
                      <p:stCondLst>
                        <p:cond delay="indefinite"/>
                      </p:stCondLst>
                      <p:childTnLst>
                        <p:par>
                          <p:cTn fill="hold" id="42">
                            <p:stCondLst>
                              <p:cond delay="0"/>
                            </p:stCondLst>
                            <p:childTnLst>
                              <p:par>
                                <p:cTn fill="hold" id="43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45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46" nodeType="clickPar">
                      <p:stCondLst>
                        <p:cond delay="indefinite"/>
                      </p:stCondLst>
                      <p:childTnLst>
                        <p:par>
                          <p:cTn fill="hold" id="47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8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8"/>
      <p:bldP animBg="1" grpId="0" spid="12"/>
      <p:bldP grpId="0" spid="13"/>
      <p:bldP grpId="0" spid="14"/>
      <p:bldP grpId="0" spid="19"/>
      <p:bldP grpId="0" spid="23"/>
    </p:bldLst>
  </p:timing>
</p:sld>
</file>

<file path=ppt/tags/tag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  <p:tag name="MH_PIC_SOURCE_TYPE" val="generate_slide_ai*{&quot;ai_type&quot;:&quot;generate_ppt&quot;,&quot;id&quot;:&quot;http://zh-ai-group.ks3-cn-beijing-internal.ksyun.com/image_generate/image_process/production/202511/630dfe8e-9d16-4851-96fb-a4aaccd24bd2.jpg?Expires=1793862563&amp;AWSAccessKeyId=AKLT9NSy7kh8TIS1UzNqLRY2&amp;Signature=aJl6eF9RDNgYTP4ME0vdOMt%2FkCo%3D&quot;}*auto_qingqiu_ai_*1762326556049_20.178_29018ffef74a-slide-3"/>
</p:tagLst>
</file>

<file path=ppt/tags/tag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  <p:tag name="MH_PIC_SOURCE_TYPE" val="generate_slide_ai*{&quot;ai_type&quot;:&quot;generate_ppt&quot;,&quot;id&quot;:&quot;http://zh-ai-group.ks3-cn-beijing-internal.ksyun.com/image_generate/image_process/production/202511/4cb9a045-eb2b-47fe-b4f2-d1d7a03c1b67.jpg?Expires=1793862563&amp;AWSAccessKeyId=AKLT9NSy7kh8TIS1UzNqLRY2&amp;Signature=LPajOm%2FY%2BtBAUde9w23WXks9QTg%3D&quot;}*auto_qingqiu_ai_*1762326556049_20.178_29018ffef74a-slide-3"/>
</p:tagLst>
</file>

<file path=ppt/tags/tag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标题"/>
  <p:tag name="KSO_WM_UNIT_TYPE" val="l_h_a"/>
</p:tagLst>
</file>

<file path=ppt/tags/tag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正文"/>
  <p:tag name="KSO_WM_UNIT_TYPE" val="l_h_f"/>
</p:tagLst>
</file>

<file path=ppt/tags/tag13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ags/tag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标题"/>
  <p:tag name="KSO_WM_UNIT_TYPE" val="l_h_a"/>
</p:tagLst>
</file>

<file path=ppt/tags/tag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正文"/>
  <p:tag name="KSO_WM_UNIT_TYPE" val="l_h_f"/>
</p:tagLst>
</file>

<file path=ppt/tags/tag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  <p:tag name="MH_PIC_SOURCE_TYPE" val="generate_slide_ai*{&quot;ai_type&quot;:&quot;generate_ppt&quot;,&quot;id&quot;:&quot;http://zh-ai-group.ks3-cn-beijing-internal.ksyun.com/image_generate/image_process/production/202511/4cb9a045-eb2b-47fe-b4f2-d1d7a03c1b67.jpg?Expires=1793862563&amp;AWSAccessKeyId=AKLT9NSy7kh8TIS1UzNqLRY2&amp;Signature=LPajOm%2FY%2BtBAUde9w23WXks9QTg%3D&quot;}*auto_qingqiu_ai_*1762326556049_20.178_29018ffef74a-slide-3"/>
</p:tagLst>
</file>

<file path=ppt/tags/tag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标题"/>
  <p:tag name="KSO_WM_UNIT_TYPE" val="l_h_a"/>
</p:tagLst>
</file>

<file path=ppt/tags/tag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正文"/>
  <p:tag name="KSO_WM_UNIT_TYPE" val="l_h_f"/>
</p:tagLst>
</file>

<file path=ppt/tags/tag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  <p:tag name="MH_PIC_SOURCE_TYPE" val="generate_slide_ai*{&quot;ai_type&quot;:&quot;generate_ppt&quot;,&quot;id&quot;:&quot;http://zh-ai-group.ks3-cn-beijing-internal.ksyun.com/image_generate/image_process/production/202511/630dfe8e-9d16-4851-96fb-a4aaccd24bd2.jpg?Expires=1793862563&amp;AWSAccessKeyId=AKLT9NSy7kh8TIS1UzNqLRY2&amp;Signature=aJl6eF9RDNgYTP4ME0vdOMt%2FkCo%3D&quot;}*auto_qingqiu_ai_*1762326556049_20.178_29018ffef74a-slide-3"/>
</p:tagLst>
</file>

<file path=ppt/tags/tag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标题"/>
  <p:tag name="KSO_WM_UNIT_TYPE" val="l_h_a"/>
</p:tagLst>
</file>

<file path=ppt/tags/tag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正文"/>
  <p:tag name="KSO_WM_UNIT_TYPE" val="l_h_f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11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10">
      <vt:lpstr>Arial</vt:lpstr>
      <vt:lpstr>Calibri</vt:lpstr>
      <vt:lpstr>微软雅黑</vt:lpstr>
      <vt:lpstr>等线 Light</vt:lpstr>
      <vt:lpstr>等线</vt:lpstr>
      <vt:lpstr>庞门正道标题体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2025-12-08T10:05:16.120</cp:lastPrinted>
  <dcterms:created xsi:type="dcterms:W3CDTF">2025-12-08T02:05:16Z</dcterms:created>
  <dcterms:modified xsi:type="dcterms:W3CDTF">2025-12-08T02:05:22Z</dcterms:modified>
</cp:coreProperties>
</file>

<file path=docProps/thumbnail.jpeg>
</file>